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8" r:id="rId4"/>
    <p:sldId id="259" r:id="rId5"/>
    <p:sldId id="262" r:id="rId6"/>
    <p:sldId id="269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9" r:id="rId17"/>
    <p:sldId id="274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9" r:id="rId27"/>
    <p:sldId id="290" r:id="rId28"/>
    <p:sldId id="291" r:id="rId29"/>
    <p:sldId id="292" r:id="rId30"/>
    <p:sldId id="293" r:id="rId31"/>
    <p:sldId id="294" r:id="rId32"/>
    <p:sldId id="288" r:id="rId33"/>
    <p:sldId id="295" r:id="rId34"/>
    <p:sldId id="296" r:id="rId35"/>
    <p:sldId id="297" r:id="rId36"/>
    <p:sldId id="277" r:id="rId37"/>
    <p:sldId id="258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792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84D6-0885-49FB-B4B0-E5E231976D44}" type="datetimeFigureOut">
              <a:rPr lang="en-US" smtClean="0"/>
              <a:pPr/>
              <a:t>5/16/2011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19D9D-788D-441E-BA2A-7E1A3C2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922A1-584A-4E1E-B6B4-78B909B2A9F0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0820D-4169-46DB-8886-99651C6ED3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13ECA-16EC-4BC6-863B-AED60CD2EB8B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4D836-0D21-4191-814E-E951BF506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40855-0438-4CDB-8626-48C49E41FFBF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3A99D-16FA-4230-A412-5A4BD104FB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E6023-67D9-44EB-AB45-60A1DA3BEC10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F23FF-AF2F-494B-AFC6-8088D4038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AB57F-4CA2-44C3-A6C3-BBF83BFE01F5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9CCA2-155B-413F-9E93-6F2F639659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CB5FC-5EC2-40B3-A2E8-B0B411D4224C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E98FE-4267-45B6-A1DC-63D5A153A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0BD6A-91FA-4C4A-8D6C-2C2AC7C5D1CC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E3A0B-4688-4CE4-A8A1-83A5766953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A995A-541D-4E9F-89D2-0BA10A842F61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680D3-112E-4B1A-9F21-198EBE06E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10320-7AFA-4EB8-9DFA-DD34BB3C12AC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AC6DA-9128-4CD5-96F7-E1E8224F8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2E65-2AF1-4F41-A0A5-5DF22554428E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4FDF2-7D32-417C-94DD-C55714306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38295-EA8D-4CCB-A8F2-89D6960BBC05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C1AB8-8B98-4AC4-B90D-4BBA4FDF7D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CC1C37F-B233-401A-B9F5-8C224718ADF4}" type="datetime1">
              <a:rPr lang="vi-VN" smtClean="0"/>
              <a:pPr>
                <a:defRPr/>
              </a:pPr>
              <a:t>16/05/2011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945114-1099-475B-BF61-F3881103E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http://web-japan.org/trends/07_sci-tech/images/scic080303.jpg" TargetMode="Externa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http://upload.wikimedia.org/wikipedia/en/thumb/d/d4/S4010023.JPG/220px-S4010023.JPG" TargetMode="Externa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953000"/>
            <a:ext cx="4876800" cy="1752600"/>
          </a:xfrm>
        </p:spPr>
        <p:txBody>
          <a:bodyPr rtlCol="0">
            <a:no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smtClean="0">
                <a:solidFill>
                  <a:schemeClr val="bg1">
                    <a:lumMod val="50000"/>
                  </a:schemeClr>
                </a:solidFill>
              </a:rPr>
              <a:t>Sinh viên thực hiện</a:t>
            </a:r>
            <a:r>
              <a:rPr lang="en-US" sz="2400" b="1" smtClean="0">
                <a:solidFill>
                  <a:schemeClr val="tx1"/>
                </a:solidFill>
              </a:rPr>
              <a:t/>
            </a:r>
            <a:br>
              <a:rPr lang="en-US" sz="2400" b="1" smtClean="0">
                <a:solidFill>
                  <a:schemeClr val="tx1"/>
                </a:solidFill>
              </a:rPr>
            </a:br>
            <a:r>
              <a:rPr lang="en-US" sz="2400" b="1" smtClean="0">
                <a:solidFill>
                  <a:schemeClr val="tx1"/>
                </a:solidFill>
              </a:rPr>
              <a:t>	Nguyễn Phượng Thùy Trang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smtClean="0">
                <a:solidFill>
                  <a:schemeClr val="bg1">
                    <a:lumMod val="50000"/>
                  </a:schemeClr>
                </a:solidFill>
              </a:rPr>
              <a:t>Người hướng dẫn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smtClean="0">
                <a:solidFill>
                  <a:schemeClr val="tx1"/>
                </a:solidFill>
              </a:rPr>
              <a:t>	Thạc sĩ Nguyễn Thu Hương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2133600"/>
            <a:ext cx="9144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ORIGAMI TRONG NỀN VĂN HÓA NHẬT BẢN</a:t>
            </a:r>
            <a:br>
              <a:rPr lang="en-US" sz="32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z="32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en-US" sz="32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CÁC ỨNG DỤNG THỰC TIỄN</a:t>
            </a:r>
            <a:endParaRPr lang="en-US" sz="3200" b="1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10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Vật liệu</a:t>
            </a:r>
          </a:p>
        </p:txBody>
      </p:sp>
      <p:pic>
        <p:nvPicPr>
          <p:cNvPr id="38918" name="Picture 6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828800"/>
            <a:ext cx="4495719" cy="22098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920" name="Picture 8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828800"/>
            <a:ext cx="3048000" cy="217801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921" name="Picture 9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0875" y="4413250"/>
            <a:ext cx="6156325" cy="15303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Vật liệu (tt)</a:t>
            </a:r>
          </a:p>
        </p:txBody>
      </p:sp>
      <p:pic>
        <p:nvPicPr>
          <p:cNvPr id="9" name="Picture 10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33600"/>
            <a:ext cx="4572000" cy="343376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938" name="Picture 2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608262"/>
            <a:ext cx="4051300" cy="25733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12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Đặc điểm về đường nét và hình khối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828800"/>
            <a:ext cx="3409950" cy="9810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52400" y="2895600"/>
            <a:ext cx="883920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Một số khái niệm hình học thường thấy trong Origami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3352801"/>
            <a:ext cx="7010400" cy="332398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Góc, điểm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Các </a:t>
            </a:r>
            <a:r>
              <a:rPr lang="vi-VN" sz="2000" smtClean="0">
                <a:solidFill>
                  <a:srgbClr val="002060"/>
                </a:solidFill>
              </a:rPr>
              <a:t>loại đa giác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Tương đẳng &amp; tương tự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Xoay &amp; đối xứng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Phép chia &amp; tỉ lệ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Chiều</a:t>
            </a:r>
            <a:endParaRPr lang="en-US" sz="2000" smtClean="0">
              <a:solidFill>
                <a:srgbClr val="002060"/>
              </a:solidFill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endParaRPr lang="vi-VN" sz="2000" smtClean="0">
              <a:solidFill>
                <a:srgbClr val="002060"/>
              </a:solidFill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Hình khối, kích thước &amp; các mặt trong ngoài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Thuật ngữ hình học (vuông góc, trung điểm, …)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Lưới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Đo</a:t>
            </a:r>
            <a:endParaRPr lang="en-US"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của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13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Đặc điểm về đường nét và hình </a:t>
            </a:r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002060"/>
                </a:solidFill>
              </a:rPr>
              <a:t>6 tiên đề cơ bản của Origami</a:t>
            </a:r>
          </a:p>
        </p:txBody>
      </p:sp>
      <p:pic>
        <p:nvPicPr>
          <p:cNvPr id="2050" name="Picture 6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362200"/>
            <a:ext cx="1362075" cy="5048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2286000"/>
            <a:ext cx="1209675" cy="6000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7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2286000"/>
            <a:ext cx="1143000" cy="6762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7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3581400"/>
            <a:ext cx="981075" cy="11144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8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81400" y="3886200"/>
            <a:ext cx="1238250" cy="6286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5" name="Picture 8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3886200"/>
            <a:ext cx="1238250" cy="6286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của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14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Đặc điểm về đường nét và hình </a:t>
            </a:r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52400" y="1657290"/>
            <a:ext cx="883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smtClean="0">
                <a:solidFill>
                  <a:srgbClr val="002060"/>
                </a:solidFill>
              </a:rPr>
              <a:t>Kỹ thuật cơ bản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362200"/>
            <a:ext cx="2553959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343400"/>
            <a:ext cx="2209800" cy="133559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267200"/>
            <a:ext cx="2360132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4343400"/>
            <a:ext cx="2077994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800" y="2362200"/>
            <a:ext cx="1813618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7055" y="2362200"/>
            <a:ext cx="2284945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của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15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73935" y="1828800"/>
            <a:ext cx="89176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smtClean="0">
                <a:solidFill>
                  <a:srgbClr val="002060"/>
                </a:solidFill>
              </a:rPr>
              <a:t>Hình cơ bản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Đặc điểm về đường nét và hình </a:t>
            </a:r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4694" y="2286000"/>
            <a:ext cx="6974906" cy="38862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Nội dung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16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0" y="14478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1524000" y="48006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62000" y="31242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17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trong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khoa học – kỹ thuật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676400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Origami toán học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Nghiên cứu những định đề, nguyên lý cơ bản của Origami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Là cơ sở để phát minh ra những mẫu </a:t>
            </a:r>
            <a:r>
              <a:rPr lang="en-US" sz="2000" smtClean="0">
                <a:solidFill>
                  <a:srgbClr val="002060"/>
                </a:solidFill>
              </a:rPr>
              <a:t>Origami </a:t>
            </a:r>
            <a:r>
              <a:rPr lang="en-US" sz="2000" smtClean="0">
                <a:solidFill>
                  <a:srgbClr val="002060"/>
                </a:solidFill>
              </a:rPr>
              <a:t>mới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Bao gồm các nhóm:</a:t>
            </a:r>
            <a:endParaRPr lang="en-US" sz="2000" smtClean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3505200"/>
            <a:ext cx="6324600" cy="24384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vi-VN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Cơ bản</a:t>
            </a:r>
            <a:endParaRPr lang="en-US" sz="2000" i="1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Cấu trúc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Thiết kế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vi-VN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Tiên đề</a:t>
            </a:r>
            <a:endParaRPr lang="en-US" sz="2000" i="1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Tính toán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Kỹ thuật công nghiệp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Tự </a:t>
            </a: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nhiên</a:t>
            </a:r>
            <a:endParaRPr lang="en-US" sz="2000" i="1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Lịch </a:t>
            </a: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sử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Giáo dục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18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trong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khoa học –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kỹ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thuật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1676400"/>
            <a:ext cx="883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Origami </a:t>
            </a:r>
            <a:r>
              <a:rPr lang="en-US" sz="2000" b="1" smtClean="0">
                <a:solidFill>
                  <a:srgbClr val="002060"/>
                </a:solidFill>
              </a:rPr>
              <a:t>kỹ thuật</a:t>
            </a:r>
            <a:endParaRPr lang="en-US" sz="2000" b="1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Còn có tên gọi khác là Origami Engineering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Áp dụng để chế tạo ra các sản phẩm gọn, nhẹ, ít tốn nguyên liệu và có khả năng chịu lực tốt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Các chuyên gia tiêu biểu: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Koryu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Miura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Robert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200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19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trong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khoa học –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kỹ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thuật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6323" name="Picture 3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4338638" cy="21161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324" name="Picture 4" descr="photo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5943600" y="1741487"/>
            <a:ext cx="1903413" cy="13827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575175"/>
            <a:ext cx="4678362" cy="15208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3581400"/>
            <a:ext cx="2114550" cy="28289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Nội dung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0" y="14478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1524000" y="48006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62000" y="31242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20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trong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khoa học –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kỹ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thuật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4274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752600"/>
            <a:ext cx="4284663" cy="14033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275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133600"/>
            <a:ext cx="2616200" cy="39338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trong giáo dục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1676400"/>
            <a:ext cx="8839200" cy="234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giúp học sinh xây dựng sự khéo léo, lòng kiên nhẫn, tình yêu thiên nhiên, kích thích trí tưởng tượng trong không gian 3 chiều trong toán học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giúp phát triển các khả năng: nghe, đọc, nói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Người tiên phong đưa Origami vào giáo dục là Friedrich Frobel (1782-1852)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962400"/>
            <a:ext cx="16478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22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giáo dục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1743670"/>
            <a:ext cx="56388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Một trong những ứng dụng của Origami trong giáo dục là giúp trẻ làm quen với khoa học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D</a:t>
            </a:r>
            <a:r>
              <a:rPr lang="vi-VN" sz="2000" smtClean="0">
                <a:solidFill>
                  <a:srgbClr val="002060"/>
                </a:solidFill>
              </a:rPr>
              <a:t>ạy </a:t>
            </a:r>
            <a:r>
              <a:rPr lang="vi-VN" sz="2000" smtClean="0">
                <a:solidFill>
                  <a:srgbClr val="002060"/>
                </a:solidFill>
              </a:rPr>
              <a:t>cho </a:t>
            </a:r>
            <a:r>
              <a:rPr lang="vi-VN" sz="2000" smtClean="0">
                <a:solidFill>
                  <a:srgbClr val="002060"/>
                </a:solidFill>
              </a:rPr>
              <a:t>trẻ </a:t>
            </a:r>
            <a:r>
              <a:rPr lang="en-US" sz="2000" smtClean="0">
                <a:solidFill>
                  <a:srgbClr val="002060"/>
                </a:solidFill>
              </a:rPr>
              <a:t>chân lý cơ bản của khoa học</a:t>
            </a:r>
            <a:r>
              <a:rPr lang="vi-VN" sz="2000" smtClean="0">
                <a:solidFill>
                  <a:srgbClr val="002060"/>
                </a:solidFill>
              </a:rPr>
              <a:t>: khoa </a:t>
            </a:r>
            <a:r>
              <a:rPr lang="vi-VN" sz="2000" smtClean="0">
                <a:solidFill>
                  <a:srgbClr val="002060"/>
                </a:solidFill>
              </a:rPr>
              <a:t>học </a:t>
            </a:r>
            <a:r>
              <a:rPr lang="en-US" sz="2000" smtClean="0">
                <a:solidFill>
                  <a:srgbClr val="002060"/>
                </a:solidFill>
              </a:rPr>
              <a:t>cũng giống như</a:t>
            </a:r>
            <a:r>
              <a:rPr lang="vi-VN" sz="2000" smtClean="0">
                <a:solidFill>
                  <a:srgbClr val="002060"/>
                </a:solidFill>
              </a:rPr>
              <a:t> origami</a:t>
            </a:r>
            <a:r>
              <a:rPr lang="en-US" sz="2000" smtClean="0">
                <a:solidFill>
                  <a:srgbClr val="002060"/>
                </a:solidFill>
              </a:rPr>
              <a:t>, </a:t>
            </a:r>
            <a:r>
              <a:rPr lang="vi-VN" sz="2000" smtClean="0">
                <a:solidFill>
                  <a:srgbClr val="002060"/>
                </a:solidFill>
              </a:rPr>
              <a:t>đều </a:t>
            </a:r>
            <a:r>
              <a:rPr lang="vi-VN" sz="2000" smtClean="0">
                <a:solidFill>
                  <a:srgbClr val="002060"/>
                </a:solidFill>
              </a:rPr>
              <a:t>phải chú trọng đến từng </a:t>
            </a:r>
            <a:r>
              <a:rPr lang="vi-VN" sz="2000" smtClean="0">
                <a:solidFill>
                  <a:srgbClr val="002060"/>
                </a:solidFill>
              </a:rPr>
              <a:t>chi </a:t>
            </a:r>
            <a:r>
              <a:rPr lang="vi-VN" sz="2000" smtClean="0">
                <a:solidFill>
                  <a:srgbClr val="002060"/>
                </a:solidFill>
              </a:rPr>
              <a:t>tiết</a:t>
            </a:r>
            <a:r>
              <a:rPr lang="en-US" sz="2000" smtClean="0">
                <a:solidFill>
                  <a:srgbClr val="002060"/>
                </a:solidFill>
              </a:rPr>
              <a:t> nhỏ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Dạy cho trẻ biết cấu tạo cơ thể của những sinh vật một cách trực quan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Dạy cho trẻ về các hình không gian, hình khối, kích thích khả năng hình học</a:t>
            </a:r>
          </a:p>
          <a:p>
            <a:pPr>
              <a:lnSpc>
                <a:spcPct val="150000"/>
              </a:lnSpc>
            </a:pPr>
            <a:endParaRPr lang="en-US" sz="2000" smtClean="0">
              <a:solidFill>
                <a:srgbClr val="002060"/>
              </a:solidFill>
            </a:endParaRPr>
          </a:p>
        </p:txBody>
      </p:sp>
      <p:pic>
        <p:nvPicPr>
          <p:cNvPr id="62468" name="Picture 4" descr="http://cf.ltkcdn.net/origami/images/std/61263-285x214-OrigamiPatternsChildr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286000"/>
            <a:ext cx="2714625" cy="2038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23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y học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883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Tác dụng tâm lý tích cực của Origami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Làm </a:t>
            </a:r>
            <a:r>
              <a:rPr lang="en-US" sz="2000" smtClean="0">
                <a:solidFill>
                  <a:srgbClr val="002060"/>
                </a:solidFill>
              </a:rPr>
              <a:t>êm dịu thần kinh, chữa bệnh mất ngủ và </a:t>
            </a:r>
            <a:r>
              <a:rPr lang="en-US" sz="2000" smtClean="0">
                <a:solidFill>
                  <a:srgbClr val="002060"/>
                </a:solidFill>
              </a:rPr>
              <a:t>chống </a:t>
            </a:r>
            <a:r>
              <a:rPr lang="en-US" sz="2000" smtClean="0">
                <a:solidFill>
                  <a:srgbClr val="002060"/>
                </a:solidFill>
              </a:rPr>
              <a:t>stress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Rèn luyện tự kiên nhẫn và khả năng sáng tạo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Đem lại sự tự tin cho bệnh nhân</a:t>
            </a:r>
            <a:endParaRPr lang="en-US" sz="200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Các đối tượng trị liệu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Người tàn tật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Người </a:t>
            </a:r>
            <a:r>
              <a:rPr lang="en-US" sz="2000" smtClean="0">
                <a:solidFill>
                  <a:srgbClr val="002060"/>
                </a:solidFill>
              </a:rPr>
              <a:t>bị bệnh tâm thần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Người già trong viện dưỡng lão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Trẻ em thiểu năng học tập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24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1828800"/>
            <a:ext cx="48006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Origami trong văn hóa đời thường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Origami là môn nghệ thuật có sức trường tồn cùng thời gian</a:t>
            </a:r>
            <a:endParaRPr lang="en-US" sz="2000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Origami là môn nghệ thuật đa năng, và là cũng là môn nghệ thuật phục vụ nhiều nhất cho cuộc sống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Origami là môn nghệ thuật đại chúng và có thể thấy ở bất kỳ đâu</a:t>
            </a:r>
            <a:endParaRPr lang="en-US" sz="2000" smtClean="0">
              <a:solidFill>
                <a:srgbClr val="002060"/>
              </a:solidFill>
            </a:endParaRPr>
          </a:p>
          <a:p>
            <a:pPr algn="just"/>
            <a:endParaRPr lang="en-US" smtClean="0"/>
          </a:p>
          <a:p>
            <a:pPr algn="just"/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752600"/>
            <a:ext cx="30765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 descr="http://upload.wikimedia.org/wikipedia/en/thumb/d/d4/S4010023.JPG/220px-S4010023.JPG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7315200" y="3810000"/>
            <a:ext cx="15716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3962400"/>
            <a:ext cx="185737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25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883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Origami trong sản xuất đồ gia dụng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có thể được áp dụng để chế tạo các đồ dùng nội thất gọn và nhẹ.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Đặc điểm chung của các sản phầm đồ gia dụng origami: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Thiết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kế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ấn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tượng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Cực nhẹ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Khả năng chịu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lực cao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Khả năng tháo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 thành một mảnh duy nhất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Khả năng xếp </a:t>
            </a: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gọn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26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1" name="Picture 3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286000"/>
            <a:ext cx="3433763" cy="33813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907" y="2057400"/>
            <a:ext cx="2909293" cy="37338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612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34162" y="2728912"/>
            <a:ext cx="2509838" cy="260508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27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752600"/>
            <a:ext cx="5867400" cy="438261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837" y="1752600"/>
            <a:ext cx="1377563" cy="16002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1905000" y="2438400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28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762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Thiết kế nhà cửa và trang trí nội thất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Đặc điểm chung của những căn nhà được thiết kế theo kiểu Origami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Chịu động đất tốt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Kiến trúc độc đáo và có hiệu ứng thị giác mạnh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còn được dùng để thiết kế loại nhà xếp có thể bỏ gọn vào balo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29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pic>
        <p:nvPicPr>
          <p:cNvPr id="70658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828800"/>
            <a:ext cx="4284663" cy="31575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659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700462"/>
            <a:ext cx="4284663" cy="31575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660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34162" y="1081087"/>
            <a:ext cx="2509838" cy="33385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Nội dung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3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0" y="14478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1524000" y="48006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62000" y="31242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30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682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828800"/>
            <a:ext cx="4284663" cy="26574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683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2050" y="2057400"/>
            <a:ext cx="2901950" cy="37846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648200"/>
            <a:ext cx="5663158" cy="1524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31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76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Thiết kế nhà cửa và trang trí </a:t>
            </a:r>
            <a:r>
              <a:rPr lang="en-US" sz="2000" b="1" smtClean="0">
                <a:solidFill>
                  <a:srgbClr val="002060"/>
                </a:solidFill>
              </a:rPr>
              <a:t>nội </a:t>
            </a:r>
            <a:r>
              <a:rPr lang="en-US" sz="2000" b="1" smtClean="0">
                <a:solidFill>
                  <a:srgbClr val="002060"/>
                </a:solidFill>
              </a:rPr>
              <a:t>thất (tt)</a:t>
            </a:r>
            <a:endParaRPr lang="en-US" sz="2000" b="1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</a:t>
            </a:r>
            <a:r>
              <a:rPr lang="en-US" sz="2000" smtClean="0">
                <a:solidFill>
                  <a:srgbClr val="002060"/>
                </a:solidFill>
              </a:rPr>
              <a:t>nối </a:t>
            </a:r>
            <a:r>
              <a:rPr lang="en-US" sz="2000" smtClean="0">
                <a:solidFill>
                  <a:srgbClr val="002060"/>
                </a:solidFill>
              </a:rPr>
              <a:t>kết còn được sử dụng triệt để để tạo ra các vật trang trí nội thất độc đáo cho căn nhà sang trọng</a:t>
            </a:r>
            <a:endParaRPr lang="en-US" sz="200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32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3730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751" y="1752600"/>
            <a:ext cx="4966649" cy="17526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731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212029"/>
            <a:ext cx="2911797" cy="373157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732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65233" y="3581400"/>
            <a:ext cx="2525767" cy="28733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33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883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Orgami trong thiết kế thời trang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đang được các nhà thiết kế thời trang tận dụng để tạo ra các mẫu quần áo ấn tượng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34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4754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925" y="1752600"/>
            <a:ext cx="2073275" cy="33274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755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2133600"/>
            <a:ext cx="6357938" cy="370046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đời </a:t>
            </a:r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sống</a:t>
            </a:r>
            <a:endParaRPr lang="vi-VN" sz="32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35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5778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25" y="1219200"/>
            <a:ext cx="3051175" cy="30511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779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1524000"/>
            <a:ext cx="2743200" cy="29670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780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1900" y="1981200"/>
            <a:ext cx="2679700" cy="35623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781" name="Picture 5" descr="Untitle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4641373"/>
            <a:ext cx="3124200" cy="2140427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Kết luận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36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143000"/>
            <a:ext cx="6934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smtClean="0">
                <a:solidFill>
                  <a:srgbClr val="002060"/>
                </a:solidFill>
              </a:rPr>
              <a:t>Origami được biết đến và công nhận là môn nghệ thuật đại chúng, dễ học và dễ đi vào cuộc sống con người.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smtClean="0">
                <a:solidFill>
                  <a:srgbClr val="002060"/>
                </a:solidFill>
              </a:rPr>
              <a:t>Trải qua một thời gian dài phát triển, Origami đã trở nên tinh tế và phức tạp hơn gấp nhiều lần so với nguyên thủy của nó.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smtClean="0">
                <a:solidFill>
                  <a:srgbClr val="002060"/>
                </a:solidFill>
              </a:rPr>
              <a:t>Origami đã và đang được áp dụng vào rất nhiều lĩnh vực của cuộc sống, đóng góp vào sự phát triển của một xã hội hiện đại.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2000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Cảm ơn vì đã lắng nghe</a:t>
            </a:r>
            <a:endParaRPr lang="en-US" sz="5400" b="1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4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430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là gì?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6002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Nghệ thuật xếp giấy của Nhật Bản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= Ori (gấp) + gami (giấy)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Tổ sư của nghệ thuật Origami hiện đại là</a:t>
            </a:r>
            <a:r>
              <a:rPr lang="en-US" sz="2000" smtClean="0">
                <a:solidFill>
                  <a:srgbClr val="002060"/>
                </a:solidFill>
              </a:rPr>
              <a:t> </a:t>
            </a:r>
            <a:r>
              <a:rPr lang="vi-VN" sz="2000" smtClean="0">
                <a:solidFill>
                  <a:srgbClr val="002060"/>
                </a:solidFill>
              </a:rPr>
              <a:t>Yoshizawa Akira (</a:t>
            </a:r>
            <a:r>
              <a:rPr lang="en-US" altLang="ja-JP" sz="2000" smtClean="0">
                <a:solidFill>
                  <a:srgbClr val="002060"/>
                </a:solidFill>
              </a:rPr>
              <a:t>1911-2005)</a:t>
            </a:r>
            <a:endParaRPr lang="en-US" sz="2000" smtClean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124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Nguồn gốc và quá trình phát triển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 descr="http://www.italiq-expos.com/news/images/Loisirs/YOSHIZAWA-Akir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2506" y="990600"/>
            <a:ext cx="1377094" cy="1600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28600" y="3581400"/>
            <a:ext cx="868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Không rõ xuất xứ, nhưng Nhật Bản luôn được xem là quê hương của </a:t>
            </a:r>
            <a:r>
              <a:rPr lang="en-US" sz="2000" smtClean="0">
                <a:solidFill>
                  <a:srgbClr val="002060"/>
                </a:solidFill>
              </a:rPr>
              <a:t>Origami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Lưu truyền bằng cách truyền miệng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Cuốn sách về Origami đầu tiên là Senbazuru Orikata (1797).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Chịu ảnh hưởng rất lớn của </a:t>
            </a:r>
            <a:r>
              <a:rPr lang="vi-VN" sz="2000" smtClean="0">
                <a:solidFill>
                  <a:srgbClr val="002060"/>
                </a:solidFill>
              </a:rPr>
              <a:t>Yoshizawa Akira</a:t>
            </a:r>
            <a:r>
              <a:rPr lang="en-US" sz="2000" smtClean="0">
                <a:solidFill>
                  <a:srgbClr val="002060"/>
                </a:solidFill>
              </a:rPr>
              <a:t>, và đang không ngừng được phát triển</a:t>
            </a:r>
          </a:p>
          <a:p>
            <a:endParaRPr lang="en-US"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5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Phân loại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1676400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200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</a:t>
            </a:r>
            <a:r>
              <a:rPr lang="en-US" sz="2000">
                <a:solidFill>
                  <a:srgbClr val="002060"/>
                </a:solidFill>
              </a:rPr>
              <a:t>truyền </a:t>
            </a:r>
            <a:r>
              <a:rPr lang="en-US" sz="2000" smtClean="0">
                <a:solidFill>
                  <a:srgbClr val="002060"/>
                </a:solidFill>
              </a:rPr>
              <a:t>thống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200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200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Origami </a:t>
            </a:r>
            <a:r>
              <a:rPr lang="vi-VN" sz="2000">
                <a:solidFill>
                  <a:srgbClr val="002060"/>
                </a:solidFill>
              </a:rPr>
              <a:t>hiện </a:t>
            </a:r>
            <a:r>
              <a:rPr lang="vi-VN" sz="2000" smtClean="0">
                <a:solidFill>
                  <a:srgbClr val="002060"/>
                </a:solidFill>
              </a:rPr>
              <a:t>đại</a:t>
            </a:r>
            <a:endParaRPr lang="en-US" sz="200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vi-VN" sz="200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>
                <a:solidFill>
                  <a:srgbClr val="002060"/>
                </a:solidFill>
              </a:rPr>
              <a:t>Origami toán </a:t>
            </a:r>
            <a:r>
              <a:rPr lang="en-US" sz="2000" smtClean="0">
                <a:solidFill>
                  <a:srgbClr val="002060"/>
                </a:solidFill>
              </a:rPr>
              <a:t>học</a:t>
            </a:r>
            <a:endParaRPr lang="en-US" sz="200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endParaRPr lang="en-US" sz="200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>
                <a:solidFill>
                  <a:srgbClr val="002060"/>
                </a:solidFill>
              </a:rPr>
              <a:t>Origami nghệ thuật</a:t>
            </a:r>
          </a:p>
        </p:txBody>
      </p:sp>
      <p:pic>
        <p:nvPicPr>
          <p:cNvPr id="19458" name="Picture 2" descr="http://i107.photobucket.com/albums/m312/KarenAK/OrigamiCrane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057399"/>
            <a:ext cx="987552" cy="98755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60" name="Picture 4" descr="http://www.southalabama.edu/mathstat/personal_pages/williams/trefoil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1" y="4114800"/>
            <a:ext cx="987552" cy="98755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rot="5400000">
            <a:off x="-1028700" y="2857500"/>
            <a:ext cx="2362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2400" y="2667000"/>
            <a:ext cx="2819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" y="4038600"/>
            <a:ext cx="2819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-114300" y="4914900"/>
            <a:ext cx="175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62000" y="4876800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2000" y="5791200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1" name="Picture 5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333999"/>
            <a:ext cx="987552" cy="98755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64" name="Picture 8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5334000"/>
            <a:ext cx="987552" cy="98755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65" name="Picture 9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5334000"/>
            <a:ext cx="987552" cy="98755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66" name="Picture 10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77000" y="5334000"/>
            <a:ext cx="987552" cy="98755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Nội dung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6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0" y="14478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1524000" y="48006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62000" y="31242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7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Kỹ thuật xếp giấy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1818650"/>
            <a:ext cx="853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b="1">
                <a:solidFill>
                  <a:srgbClr val="002060"/>
                </a:solidFill>
              </a:rPr>
              <a:t>Kỹ thuật xếp giấy có sử dụng </a:t>
            </a:r>
            <a:r>
              <a:rPr lang="en-US" sz="2000" b="1" smtClean="0">
                <a:solidFill>
                  <a:srgbClr val="002060"/>
                </a:solidFill>
              </a:rPr>
              <a:t>kéo </a:t>
            </a:r>
            <a:r>
              <a:rPr lang="ja-JP" altLang="en-US" sz="2000" b="1" smtClean="0">
                <a:solidFill>
                  <a:srgbClr val="002060"/>
                </a:solidFill>
              </a:rPr>
              <a:t>①</a:t>
            </a:r>
            <a:endParaRPr lang="en-US" sz="2000" b="1">
              <a:solidFill>
                <a:srgbClr val="002060"/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sz="2000" b="1">
                <a:solidFill>
                  <a:srgbClr val="002060"/>
                </a:solidFill>
              </a:rPr>
              <a:t>Kỹ thuật xếp giấy không sử dụng kéo</a:t>
            </a: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</a:t>
            </a:r>
            <a:r>
              <a:rPr lang="en-US" sz="2000" i="1" smtClean="0">
                <a:solidFill>
                  <a:srgbClr val="002060"/>
                </a:solidFill>
              </a:rPr>
              <a:t>Xếp </a:t>
            </a:r>
            <a:r>
              <a:rPr lang="en-US" sz="2000" i="1">
                <a:solidFill>
                  <a:srgbClr val="002060"/>
                </a:solidFill>
              </a:rPr>
              <a:t>khô</a:t>
            </a: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	Xếp </a:t>
            </a:r>
            <a:r>
              <a:rPr lang="en-US" sz="2000">
                <a:solidFill>
                  <a:srgbClr val="002060"/>
                </a:solidFill>
              </a:rPr>
              <a:t>bằng một mảnh giấy </a:t>
            </a:r>
            <a:r>
              <a:rPr lang="en-US" sz="2000" smtClean="0">
                <a:solidFill>
                  <a:srgbClr val="002060"/>
                </a:solidFill>
              </a:rPr>
              <a:t>vuông</a:t>
            </a:r>
            <a:r>
              <a:rPr lang="ja-JP" altLang="en-US" sz="2000" smtClean="0">
                <a:solidFill>
                  <a:srgbClr val="002060"/>
                </a:solidFill>
              </a:rPr>
              <a:t>　</a:t>
            </a:r>
            <a:r>
              <a:rPr lang="ja-JP" altLang="en-US" sz="2000" b="1" smtClean="0">
                <a:solidFill>
                  <a:srgbClr val="002060"/>
                </a:solidFill>
              </a:rPr>
              <a:t>②</a:t>
            </a:r>
            <a:endParaRPr lang="en-US" altLang="en-US" sz="2000" b="1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	Origami </a:t>
            </a:r>
            <a:r>
              <a:rPr lang="en-US" sz="2000">
                <a:solidFill>
                  <a:srgbClr val="002060"/>
                </a:solidFill>
              </a:rPr>
              <a:t>nhiều </a:t>
            </a:r>
            <a:r>
              <a:rPr lang="en-US" sz="2000" smtClean="0">
                <a:solidFill>
                  <a:srgbClr val="002060"/>
                </a:solidFill>
              </a:rPr>
              <a:t>phần</a:t>
            </a:r>
            <a:r>
              <a:rPr lang="ja-JP" altLang="en-US" sz="2000" smtClean="0">
                <a:solidFill>
                  <a:srgbClr val="002060"/>
                </a:solidFill>
              </a:rPr>
              <a:t>　</a:t>
            </a:r>
            <a:r>
              <a:rPr lang="ja-JP" altLang="en-US" sz="2000" b="1" smtClean="0">
                <a:solidFill>
                  <a:srgbClr val="002060"/>
                </a:solidFill>
              </a:rPr>
              <a:t>③</a:t>
            </a:r>
            <a:endParaRPr lang="en-US" altLang="en-US" sz="2000" b="1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	Origami </a:t>
            </a:r>
            <a:r>
              <a:rPr lang="en-US" sz="2000">
                <a:solidFill>
                  <a:srgbClr val="002060"/>
                </a:solidFill>
              </a:rPr>
              <a:t>nối </a:t>
            </a:r>
            <a:r>
              <a:rPr lang="en-US" sz="2000" smtClean="0">
                <a:solidFill>
                  <a:srgbClr val="002060"/>
                </a:solidFill>
              </a:rPr>
              <a:t>kết</a:t>
            </a:r>
            <a:r>
              <a:rPr lang="ja-JP" altLang="en-US" sz="2000" smtClean="0">
                <a:solidFill>
                  <a:srgbClr val="002060"/>
                </a:solidFill>
              </a:rPr>
              <a:t>　</a:t>
            </a:r>
            <a:r>
              <a:rPr lang="ja-JP" altLang="en-US" sz="2000" b="1" smtClean="0">
                <a:solidFill>
                  <a:srgbClr val="002060"/>
                </a:solidFill>
              </a:rPr>
              <a:t>④</a:t>
            </a:r>
            <a:endParaRPr lang="en-US" altLang="en-US" sz="2000" b="1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	</a:t>
            </a:r>
            <a:r>
              <a:rPr lang="vi-VN" sz="2000" smtClean="0">
                <a:solidFill>
                  <a:srgbClr val="002060"/>
                </a:solidFill>
              </a:rPr>
              <a:t>Tạo </a:t>
            </a:r>
            <a:r>
              <a:rPr lang="vi-VN" sz="2000">
                <a:solidFill>
                  <a:srgbClr val="002060"/>
                </a:solidFill>
              </a:rPr>
              <a:t>mẫu xếp có thể chuyển </a:t>
            </a:r>
            <a:r>
              <a:rPr lang="vi-VN" sz="2000" smtClean="0">
                <a:solidFill>
                  <a:srgbClr val="002060"/>
                </a:solidFill>
              </a:rPr>
              <a:t>độn</a:t>
            </a:r>
            <a:r>
              <a:rPr lang="en-US" sz="2000" smtClean="0">
                <a:solidFill>
                  <a:srgbClr val="002060"/>
                </a:solidFill>
              </a:rPr>
              <a:t>g</a:t>
            </a:r>
            <a:r>
              <a:rPr lang="ja-JP" altLang="en-US" sz="2000" smtClean="0">
                <a:solidFill>
                  <a:srgbClr val="002060"/>
                </a:solidFill>
              </a:rPr>
              <a:t>　</a:t>
            </a:r>
            <a:r>
              <a:rPr lang="ja-JP" altLang="en-US" sz="2000" b="1" smtClean="0">
                <a:solidFill>
                  <a:srgbClr val="002060"/>
                </a:solidFill>
              </a:rPr>
              <a:t>⑤</a:t>
            </a:r>
            <a:endParaRPr lang="vi-VN" altLang="en-US" sz="2000" b="1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</a:t>
            </a:r>
            <a:r>
              <a:rPr lang="vi-VN" sz="2000" i="1" smtClean="0">
                <a:solidFill>
                  <a:srgbClr val="002060"/>
                </a:solidFill>
              </a:rPr>
              <a:t>Xếp </a:t>
            </a:r>
            <a:r>
              <a:rPr lang="vi-VN" sz="2000" i="1">
                <a:solidFill>
                  <a:srgbClr val="002060"/>
                </a:solidFill>
              </a:rPr>
              <a:t>ướt (Wet folding)</a:t>
            </a:r>
          </a:p>
          <a:p>
            <a:pPr algn="just">
              <a:lnSpc>
                <a:spcPct val="150000"/>
              </a:lnSpc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457200" y="2362200"/>
            <a:ext cx="1371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438400"/>
            <a:ext cx="502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8600" y="3048000"/>
            <a:ext cx="502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-152400" y="4419600"/>
            <a:ext cx="2743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219200" y="3505200"/>
            <a:ext cx="289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219200" y="5791200"/>
            <a:ext cx="289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219200" y="44196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33600" y="39624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33600" y="44196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33600" y="48768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133600" y="53340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8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Kỹ thuật xếp giấy (tt)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078037"/>
            <a:ext cx="1939925" cy="188436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2076450"/>
            <a:ext cx="3348038" cy="12001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4114800"/>
            <a:ext cx="3697288" cy="13430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2362200"/>
            <a:ext cx="2894013" cy="12636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00600" y="4419600"/>
            <a:ext cx="3282950" cy="16065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990600" y="168806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①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62400" y="168806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②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33600" y="548640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③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15200" y="198120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④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34200" y="601980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⑤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16/05/2011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</a:rPr>
              <a:pPr>
                <a:defRPr/>
              </a:pPr>
              <a:t>9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35814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</a:rPr>
              <a:t>ORIGAMI TRONG NỀN VĂN HÓA NHẬT BẢN VÀ CÁC ỨNG DỤNG THỰC TIỄN</a:t>
            </a:r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Kỹ thuật xếp giấy (tt)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1809691"/>
            <a:ext cx="88391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002060"/>
                </a:solidFill>
              </a:rPr>
              <a:t>Xếp ướt (Wet folding</a:t>
            </a:r>
            <a:r>
              <a:rPr lang="en-US" sz="2000" b="1" smtClean="0">
                <a:solidFill>
                  <a:srgbClr val="002060"/>
                </a:solidFill>
              </a:rPr>
              <a:t>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Do </a:t>
            </a:r>
            <a:r>
              <a:rPr lang="vi-VN" sz="2000">
                <a:solidFill>
                  <a:srgbClr val="002060"/>
                </a:solidFill>
              </a:rPr>
              <a:t>Yoshizawa Akira</a:t>
            </a:r>
            <a:r>
              <a:rPr lang="en-US" sz="2000">
                <a:solidFill>
                  <a:srgbClr val="002060"/>
                </a:solidFill>
              </a:rPr>
              <a:t> sáng tạo ra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Làm giấy mềm đi bằng </a:t>
            </a:r>
            <a:r>
              <a:rPr lang="en-US" sz="2000" smtClean="0">
                <a:solidFill>
                  <a:srgbClr val="002060"/>
                </a:solidFill>
              </a:rPr>
              <a:t>nước; có </a:t>
            </a:r>
            <a:r>
              <a:rPr lang="en-US" sz="2000">
                <a:solidFill>
                  <a:srgbClr val="002060"/>
                </a:solidFill>
              </a:rPr>
              <a:t>thể nặn, uốn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Tác phẩm khi khô sẽ lâu và bền hơn</a:t>
            </a:r>
          </a:p>
          <a:p>
            <a:endParaRPr lang="en-US" sz="2000" b="1">
              <a:solidFill>
                <a:srgbClr val="002060"/>
              </a:solidFill>
            </a:endParaRPr>
          </a:p>
        </p:txBody>
      </p:sp>
      <p:pic>
        <p:nvPicPr>
          <p:cNvPr id="37890" name="Picture 2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905000"/>
            <a:ext cx="2846388" cy="180498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1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810000"/>
            <a:ext cx="2951082" cy="25146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2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191000"/>
            <a:ext cx="3427413" cy="17256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1977</Words>
  <Application>Microsoft Office PowerPoint</Application>
  <PresentationFormat>On-screen Show (4:3)</PresentationFormat>
  <Paragraphs>331</Paragraphs>
  <Slides>37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ddo20</dc:creator>
  <cp:lastModifiedBy>ddo20</cp:lastModifiedBy>
  <cp:revision>117</cp:revision>
  <dcterms:created xsi:type="dcterms:W3CDTF">2011-05-15T16:35:33Z</dcterms:created>
  <dcterms:modified xsi:type="dcterms:W3CDTF">2011-05-16T09:25:33Z</dcterms:modified>
</cp:coreProperties>
</file>